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0" r:id="rId9"/>
    <p:sldId id="279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6" r:id="rId23"/>
    <p:sldId id="281" r:id="rId24"/>
    <p:sldId id="277" r:id="rId25"/>
    <p:sldId id="265" r:id="rId26"/>
    <p:sldId id="266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9D72CE1-3B79-418B-B3B2-38F5969F8541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0"/>
            <p14:sldId id="279"/>
            <p14:sldId id="262"/>
          </p14:sldIdLst>
        </p14:section>
        <p14:section name="Tutorial" id="{AAC7C7C7-EFA5-44CF-88B1-2DCEC2C9DA70}">
          <p14:sldIdLst>
            <p14:sldId id="263"/>
            <p14:sldId id="264"/>
            <p14:sldId id="267"/>
            <p14:sldId id="268"/>
            <p14:sldId id="269"/>
            <p14:sldId id="270"/>
            <p14:sldId id="271"/>
            <p14:sldId id="274"/>
            <p14:sldId id="272"/>
            <p14:sldId id="273"/>
            <p14:sldId id="275"/>
            <p14:sldId id="276"/>
            <p14:sldId id="281"/>
          </p14:sldIdLst>
        </p14:section>
        <p14:section name="Outro" id="{EC02C03A-5846-4010-A0A3-65BE2E1B0C37}">
          <p14:sldIdLst>
            <p14:sldId id="27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F0488-930F-4EEF-BFF2-09B8C0F05DB7}" type="datetimeFigureOut">
              <a:rPr lang="en-BE" smtClean="0"/>
              <a:t>19/04/2023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17B7D-6C78-472C-8FE3-D2720716DD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22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250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3118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G(</a:t>
            </a:r>
            <a:r>
              <a:rPr lang="fr-BE" dirty="0" err="1"/>
              <a:t>lobal</a:t>
            </a:r>
            <a:r>
              <a:rPr lang="fr-BE" dirty="0"/>
              <a:t>): Match more </a:t>
            </a:r>
            <a:r>
              <a:rPr lang="fr-BE" dirty="0" err="1"/>
              <a:t>than</a:t>
            </a:r>
            <a:r>
              <a:rPr lang="fr-BE" dirty="0"/>
              <a:t> once (ex: JavaScript regex replace)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m(</a:t>
            </a:r>
            <a:r>
              <a:rPr lang="fr-BE" dirty="0" err="1"/>
              <a:t>ulti</a:t>
            </a:r>
            <a:r>
              <a:rPr lang="fr-BE" dirty="0"/>
              <a:t> mode): \A &amp; \Z to match </a:t>
            </a:r>
            <a:r>
              <a:rPr lang="fr-BE" dirty="0" err="1"/>
              <a:t>beginning</a:t>
            </a:r>
            <a:r>
              <a:rPr lang="fr-BE" dirty="0"/>
              <a:t>/end of the </a:t>
            </a:r>
            <a:r>
              <a:rPr lang="fr-BE" dirty="0" err="1"/>
              <a:t>entire</a:t>
            </a:r>
            <a:r>
              <a:rPr lang="fr-BE" dirty="0"/>
              <a:t> string vs ^ and $ match </a:t>
            </a:r>
            <a:r>
              <a:rPr lang="fr-BE" dirty="0" err="1"/>
              <a:t>every</a:t>
            </a:r>
            <a:r>
              <a:rPr lang="fr-BE" dirty="0"/>
              <a:t>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914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72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Vague</a:t>
            </a:r>
            <a:r>
              <a:rPr lang="fr-BE" dirty="0"/>
              <a:t>: </a:t>
            </a:r>
            <a:r>
              <a:rPr lang="fr-BE" dirty="0" err="1"/>
              <a:t>might</a:t>
            </a:r>
            <a:r>
              <a:rPr lang="fr-BE" dirty="0"/>
              <a:t> match a large </a:t>
            </a:r>
            <a:r>
              <a:rPr lang="fr-BE" dirty="0" err="1"/>
              <a:t>number</a:t>
            </a:r>
            <a:endParaRPr lang="fr-BE" dirty="0"/>
          </a:p>
          <a:p>
            <a:r>
              <a:rPr lang="fr-BE" b="1" dirty="0"/>
              <a:t>Exact</a:t>
            </a:r>
            <a:r>
              <a:rPr lang="fr-BE" dirty="0"/>
              <a:t>: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adjust</a:t>
            </a:r>
            <a:r>
              <a:rPr lang="fr-BE" dirty="0"/>
              <a:t> the regex </a:t>
            </a:r>
            <a:r>
              <a:rPr lang="fr-BE" dirty="0" err="1"/>
              <a:t>when</a:t>
            </a:r>
            <a:r>
              <a:rPr lang="fr-BE" dirty="0"/>
              <a:t> more date </a:t>
            </a:r>
            <a:r>
              <a:rPr lang="fr-BE" dirty="0" err="1"/>
              <a:t>separators</a:t>
            </a:r>
            <a:r>
              <a:rPr lang="fr-BE" dirty="0"/>
              <a:t> are </a:t>
            </a:r>
            <a:r>
              <a:rPr lang="fr-BE" dirty="0" err="1"/>
              <a:t>used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706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638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102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529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awk</a:t>
            </a:r>
            <a:r>
              <a:rPr lang="fr-BE" dirty="0"/>
              <a:t>: </a:t>
            </a:r>
            <a:r>
              <a:rPr lang="fr-BE" dirty="0" err="1"/>
              <a:t>create</a:t>
            </a:r>
            <a:r>
              <a:rPr lang="fr-BE" dirty="0"/>
              <a:t> reports</a:t>
            </a:r>
          </a:p>
          <a:p>
            <a:r>
              <a:rPr lang="fr-BE" dirty="0" err="1"/>
              <a:t>sed</a:t>
            </a:r>
            <a:r>
              <a:rPr lang="fr-BE" dirty="0"/>
              <a:t>: parse &amp; </a:t>
            </a:r>
            <a:r>
              <a:rPr lang="fr-BE" dirty="0" err="1"/>
              <a:t>transform</a:t>
            </a:r>
            <a:endParaRPr lang="fr-BE" dirty="0"/>
          </a:p>
          <a:p>
            <a:r>
              <a:rPr lang="fr-BE" dirty="0" err="1"/>
              <a:t>grep</a:t>
            </a:r>
            <a:r>
              <a:rPr lang="fr-BE" dirty="0"/>
              <a:t>: match </a:t>
            </a:r>
            <a:r>
              <a:rPr lang="fr-BE" dirty="0" err="1"/>
              <a:t>stuff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Multicursor</a:t>
            </a:r>
            <a:r>
              <a:rPr lang="fr-BE" dirty="0"/>
              <a:t> &amp; regex : a match made in </a:t>
            </a:r>
            <a:r>
              <a:rPr lang="fr-BE" dirty="0" err="1"/>
              <a:t>heaven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98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712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86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30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37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17B7D-6C78-472C-8FE3-D2720716DD3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20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4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9.svg"/><Relationship Id="rId4" Type="http://schemas.openxmlformats.org/officeDocument/2006/relationships/image" Target="../media/image57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059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REGULAR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EXPRESSIONS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357D6B-6A6D-794B-4793-3F2E09A68397}"/>
              </a:ext>
            </a:extLst>
          </p:cNvPr>
          <p:cNvSpPr/>
          <p:nvPr/>
        </p:nvSpPr>
        <p:spPr>
          <a:xfrm>
            <a:off x="309585" y="941266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6DFF92-9821-57A0-EF9E-EF862E4CD258}"/>
              </a:ext>
            </a:extLst>
          </p:cNvPr>
          <p:cNvSpPr/>
          <p:nvPr/>
        </p:nvSpPr>
        <p:spPr>
          <a:xfrm>
            <a:off x="14726913" y="9364916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7B127-439A-C1E5-CD73-B4E6F974F2CD}"/>
              </a:ext>
            </a:extLst>
          </p:cNvPr>
          <p:cNvSpPr txBox="1"/>
          <p:nvPr/>
        </p:nvSpPr>
        <p:spPr>
          <a:xfrm>
            <a:off x="331180" y="3411327"/>
            <a:ext cx="177349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Resources</a:t>
            </a:r>
            <a:r>
              <a:rPr lang="fr-BE" sz="6600" dirty="0">
                <a:solidFill>
                  <a:schemeClr val="bg1"/>
                </a:solidFill>
              </a:rPr>
              <a:t> – </a:t>
            </a:r>
            <a:r>
              <a:rPr lang="fr-BE" sz="6600" dirty="0" err="1">
                <a:solidFill>
                  <a:schemeClr val="bg1"/>
                </a:solidFill>
              </a:rPr>
              <a:t>See</a:t>
            </a:r>
            <a:r>
              <a:rPr lang="fr-BE" sz="6600" dirty="0">
                <a:solidFill>
                  <a:schemeClr val="bg1"/>
                </a:solidFill>
              </a:rPr>
              <a:t> README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Learning </a:t>
            </a:r>
            <a:r>
              <a:rPr lang="fr-BE" sz="6600" dirty="0" err="1">
                <a:solidFill>
                  <a:schemeClr val="bg1"/>
                </a:solidFill>
              </a:rPr>
              <a:t>resources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Online </a:t>
            </a:r>
            <a:r>
              <a:rPr lang="fr-BE" sz="6600" dirty="0" err="1">
                <a:solidFill>
                  <a:schemeClr val="bg1"/>
                </a:solidFill>
              </a:rPr>
              <a:t>interpreters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Cheat</a:t>
            </a:r>
            <a:r>
              <a:rPr lang="fr-BE" sz="6600" dirty="0">
                <a:solidFill>
                  <a:schemeClr val="bg1"/>
                </a:solidFill>
              </a:rPr>
              <a:t> Sheets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Book « </a:t>
            </a:r>
            <a:r>
              <a:rPr lang="fr-BE" sz="6600" dirty="0" err="1">
                <a:solidFill>
                  <a:schemeClr val="bg1"/>
                </a:solidFill>
              </a:rPr>
              <a:t>Mastering</a:t>
            </a:r>
            <a:r>
              <a:rPr lang="fr-BE" sz="6600" dirty="0">
                <a:solidFill>
                  <a:schemeClr val="bg1"/>
                </a:solidFill>
              </a:rPr>
              <a:t> Regular Expressions 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56DDE-3E68-2C0A-8A47-36C3A2CFD8E3}"/>
              </a:ext>
            </a:extLst>
          </p:cNvPr>
          <p:cNvSpPr txBox="1"/>
          <p:nvPr/>
        </p:nvSpPr>
        <p:spPr>
          <a:xfrm>
            <a:off x="770225" y="804732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9F8E6-E3B5-4776-5646-09ADF8F99D4E}"/>
              </a:ext>
            </a:extLst>
          </p:cNvPr>
          <p:cNvSpPr txBox="1"/>
          <p:nvPr/>
        </p:nvSpPr>
        <p:spPr>
          <a:xfrm>
            <a:off x="-1143000" y="1974035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66D08-D956-3C71-EF06-1EE37D4C3CE3}"/>
              </a:ext>
            </a:extLst>
          </p:cNvPr>
          <p:cNvSpPr txBox="1"/>
          <p:nvPr/>
        </p:nvSpPr>
        <p:spPr>
          <a:xfrm>
            <a:off x="9788076" y="5441652"/>
            <a:ext cx="80534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600" dirty="0">
                <a:solidFill>
                  <a:schemeClr val="bg1"/>
                </a:solidFill>
              </a:rPr>
              <a:t>The </a:t>
            </a:r>
            <a:r>
              <a:rPr lang="fr-BE" sz="6600" dirty="0" err="1">
                <a:solidFill>
                  <a:schemeClr val="bg1"/>
                </a:solidFill>
              </a:rPr>
              <a:t>absolute</a:t>
            </a:r>
            <a:r>
              <a:rPr lang="fr-BE" sz="6600" dirty="0">
                <a:solidFill>
                  <a:schemeClr val="bg1"/>
                </a:solidFill>
              </a:rPr>
              <a:t> minimum one </a:t>
            </a:r>
            <a:r>
              <a:rPr lang="fr-BE" sz="6600" dirty="0" err="1">
                <a:solidFill>
                  <a:schemeClr val="bg1"/>
                </a:solidFill>
              </a:rPr>
              <a:t>should</a:t>
            </a:r>
            <a:r>
              <a:rPr lang="fr-BE" sz="6600" dirty="0">
                <a:solidFill>
                  <a:schemeClr val="bg1"/>
                </a:solidFill>
              </a:rPr>
              <a:t> know about regex to </a:t>
            </a:r>
            <a:r>
              <a:rPr lang="fr-BE" sz="6600" dirty="0" err="1">
                <a:solidFill>
                  <a:schemeClr val="bg1"/>
                </a:solidFill>
              </a:rPr>
              <a:t>be</a:t>
            </a:r>
            <a:r>
              <a:rPr lang="fr-BE" sz="6600" dirty="0">
                <a:solidFill>
                  <a:schemeClr val="bg1"/>
                </a:solidFill>
              </a:rPr>
              <a:t> productive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5860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Literals</a:t>
            </a:r>
            <a:r>
              <a:rPr lang="fr-BE" sz="6600" dirty="0">
                <a:solidFill>
                  <a:schemeClr val="bg1"/>
                </a:solidFill>
              </a:rPr>
              <a:t> – match </a:t>
            </a:r>
            <a:r>
              <a:rPr lang="fr-BE" sz="6600" dirty="0" err="1">
                <a:solidFill>
                  <a:schemeClr val="bg1"/>
                </a:solidFill>
              </a:rPr>
              <a:t>exactly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what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you</a:t>
            </a:r>
            <a:r>
              <a:rPr lang="fr-BE" sz="6600" dirty="0">
                <a:solidFill>
                  <a:schemeClr val="bg1"/>
                </a:solidFill>
              </a:rPr>
              <a:t> type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Metacharacters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^ </a:t>
            </a:r>
            <a:r>
              <a:rPr lang="fr-BE" sz="6600" dirty="0" err="1">
                <a:solidFill>
                  <a:schemeClr val="bg1"/>
                </a:solidFill>
              </a:rPr>
              <a:t>beginning</a:t>
            </a:r>
            <a:r>
              <a:rPr lang="fr-BE" sz="6600" dirty="0">
                <a:solidFill>
                  <a:schemeClr val="bg1"/>
                </a:solidFill>
              </a:rPr>
              <a:t> of a line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 end of a line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 escape a </a:t>
            </a:r>
            <a:r>
              <a:rPr lang="fr-BE" sz="6600" dirty="0" err="1">
                <a:solidFill>
                  <a:schemeClr val="bg1"/>
                </a:solidFill>
              </a:rPr>
              <a:t>metacharacter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. (dot) </a:t>
            </a:r>
            <a:r>
              <a:rPr lang="fr-BE" sz="6600" dirty="0" err="1">
                <a:solidFill>
                  <a:schemeClr val="bg1"/>
                </a:solidFill>
              </a:rPr>
              <a:t>any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character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\&lt; and \&gt; </a:t>
            </a:r>
            <a:r>
              <a:rPr lang="fr-BE" sz="6600" dirty="0" err="1">
                <a:solidFill>
                  <a:schemeClr val="bg1"/>
                </a:solidFill>
              </a:rPr>
              <a:t>beginning</a:t>
            </a:r>
            <a:r>
              <a:rPr lang="fr-BE" sz="6600" dirty="0">
                <a:solidFill>
                  <a:schemeClr val="bg1"/>
                </a:solidFill>
              </a:rPr>
              <a:t>/end of </a:t>
            </a:r>
            <a:r>
              <a:rPr lang="fr-BE" sz="6600" dirty="0" err="1">
                <a:solidFill>
                  <a:schemeClr val="bg1"/>
                </a:solidFill>
              </a:rPr>
              <a:t>word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77456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Character</a:t>
            </a:r>
            <a:r>
              <a:rPr lang="fr-BE" sz="6600" b="1" dirty="0">
                <a:solidFill>
                  <a:schemeClr val="bg1"/>
                </a:solidFill>
              </a:rPr>
              <a:t> Classes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</a:t>
            </a:r>
            <a:r>
              <a:rPr lang="fr-BE" sz="6600" dirty="0" err="1">
                <a:solidFill>
                  <a:schemeClr val="bg1"/>
                </a:solidFill>
              </a:rPr>
              <a:t>az</a:t>
            </a:r>
            <a:r>
              <a:rPr lang="fr-BE" sz="6600" dirty="0">
                <a:solidFill>
                  <a:schemeClr val="bg1"/>
                </a:solidFill>
              </a:rPr>
              <a:t>] match a or z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[0-9] match a digit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[a-zA-Z0-9-] match a </a:t>
            </a:r>
            <a:r>
              <a:rPr lang="fr-BE" sz="6600" dirty="0" err="1">
                <a:solidFill>
                  <a:schemeClr val="bg1"/>
                </a:solidFill>
              </a:rPr>
              <a:t>number</a:t>
            </a:r>
            <a:r>
              <a:rPr lang="fr-BE" sz="6600" dirty="0">
                <a:solidFill>
                  <a:schemeClr val="bg1"/>
                </a:solidFill>
              </a:rPr>
              <a:t>, a </a:t>
            </a:r>
            <a:r>
              <a:rPr lang="fr-BE" sz="6600" dirty="0" err="1">
                <a:solidFill>
                  <a:schemeClr val="bg1"/>
                </a:solidFill>
              </a:rPr>
              <a:t>letter</a:t>
            </a:r>
            <a:r>
              <a:rPr lang="fr-BE" sz="6600" dirty="0">
                <a:solidFill>
                  <a:schemeClr val="bg1"/>
                </a:solidFill>
              </a:rPr>
              <a:t> or a </a:t>
            </a:r>
            <a:r>
              <a:rPr lang="fr-BE" sz="6600" dirty="0" err="1">
                <a:solidFill>
                  <a:schemeClr val="bg1"/>
                </a:solidFill>
              </a:rPr>
              <a:t>dash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[^</a:t>
            </a:r>
            <a:r>
              <a:rPr lang="fr-BE" sz="6600" dirty="0" err="1">
                <a:solidFill>
                  <a:schemeClr val="bg1"/>
                </a:solidFill>
              </a:rPr>
              <a:t>az</a:t>
            </a:r>
            <a:r>
              <a:rPr lang="fr-BE" sz="6600" dirty="0">
                <a:solidFill>
                  <a:schemeClr val="bg1"/>
                </a:solidFill>
              </a:rPr>
              <a:t>] match </a:t>
            </a:r>
            <a:r>
              <a:rPr lang="fr-BE" sz="6600" dirty="0" err="1">
                <a:solidFill>
                  <a:schemeClr val="bg1"/>
                </a:solidFill>
              </a:rPr>
              <a:t>anything</a:t>
            </a:r>
            <a:r>
              <a:rPr lang="fr-BE" sz="6600" dirty="0">
                <a:solidFill>
                  <a:schemeClr val="bg1"/>
                </a:solidFill>
              </a:rPr>
              <a:t> BUT a or z 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1749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8EFAF-0979-BB4F-B917-60E5F62824A7}"/>
              </a:ext>
            </a:extLst>
          </p:cNvPr>
          <p:cNvSpPr txBox="1"/>
          <p:nvPr/>
        </p:nvSpPr>
        <p:spPr>
          <a:xfrm>
            <a:off x="228600" y="2791053"/>
            <a:ext cx="12868822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Quantifiers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A?        – </a:t>
            </a:r>
            <a:r>
              <a:rPr lang="fr-BE" sz="6600" dirty="0" err="1">
                <a:solidFill>
                  <a:schemeClr val="bg1"/>
                </a:solidFill>
              </a:rPr>
              <a:t>Optional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A*        – </a:t>
            </a:r>
            <a:r>
              <a:rPr lang="fr-BE" sz="6600" dirty="0" err="1">
                <a:solidFill>
                  <a:schemeClr val="bg1"/>
                </a:solidFill>
              </a:rPr>
              <a:t>Zero</a:t>
            </a:r>
            <a:r>
              <a:rPr lang="fr-BE" sz="6600" dirty="0">
                <a:solidFill>
                  <a:schemeClr val="bg1"/>
                </a:solidFill>
              </a:rPr>
              <a:t> or more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A+        – One or more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A{1,3}  – One, </a:t>
            </a:r>
            <a:r>
              <a:rPr lang="fr-BE" sz="6600" dirty="0" err="1">
                <a:solidFill>
                  <a:schemeClr val="bg1"/>
                </a:solidFill>
              </a:rPr>
              <a:t>two</a:t>
            </a:r>
            <a:r>
              <a:rPr lang="fr-BE" sz="6600" dirty="0">
                <a:solidFill>
                  <a:schemeClr val="bg1"/>
                </a:solidFill>
              </a:rPr>
              <a:t> or </a:t>
            </a:r>
            <a:r>
              <a:rPr lang="fr-BE" sz="6600" dirty="0" err="1">
                <a:solidFill>
                  <a:schemeClr val="bg1"/>
                </a:solidFill>
              </a:rPr>
              <a:t>three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A{,5}    – </a:t>
            </a:r>
            <a:r>
              <a:rPr lang="fr-BE" sz="6600" dirty="0" err="1">
                <a:solidFill>
                  <a:schemeClr val="bg1"/>
                </a:solidFill>
              </a:rPr>
              <a:t>Zero</a:t>
            </a:r>
            <a:r>
              <a:rPr lang="fr-BE" sz="6600" dirty="0">
                <a:solidFill>
                  <a:schemeClr val="bg1"/>
                </a:solidFill>
              </a:rPr>
              <a:t> to 5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A{5,}    – 5 or more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97B9B-C618-52BA-5C15-06A02F73D424}"/>
              </a:ext>
            </a:extLst>
          </p:cNvPr>
          <p:cNvSpPr txBox="1"/>
          <p:nvPr/>
        </p:nvSpPr>
        <p:spPr>
          <a:xfrm>
            <a:off x="9728" y="1520881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9206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35143" y="4305300"/>
            <a:ext cx="6438900" cy="327660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1"/>
            <a:ext cx="175124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Grouping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</a:t>
            </a:r>
            <a:r>
              <a:rPr lang="fr-BE" sz="6600" dirty="0" err="1">
                <a:solidFill>
                  <a:schemeClr val="bg1"/>
                </a:solidFill>
              </a:rPr>
              <a:t>a|b</a:t>
            </a:r>
            <a:r>
              <a:rPr lang="fr-BE" sz="6600" dirty="0">
                <a:solidFill>
                  <a:schemeClr val="bg1"/>
                </a:solidFill>
              </a:rPr>
              <a:t>)   – Alternation (a or b)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(?:non-</a:t>
            </a:r>
            <a:r>
              <a:rPr lang="fr-BE" sz="6600" dirty="0" err="1">
                <a:solidFill>
                  <a:schemeClr val="bg1"/>
                </a:solidFill>
              </a:rPr>
              <a:t>capturing</a:t>
            </a:r>
            <a:r>
              <a:rPr lang="fr-BE" sz="6600" dirty="0">
                <a:solidFill>
                  <a:schemeClr val="bg1"/>
                </a:solidFill>
              </a:rPr>
              <a:t> group)</a:t>
            </a:r>
          </a:p>
          <a:p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Backreferences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(\w+) \1 – Match </a:t>
            </a:r>
            <a:r>
              <a:rPr lang="fr-BE" sz="6600" dirty="0" err="1">
                <a:solidFill>
                  <a:schemeClr val="bg1"/>
                </a:solidFill>
              </a:rPr>
              <a:t>doubled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words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9408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7B127-439A-C1E5-CD73-B4E6F974F2CD}"/>
              </a:ext>
            </a:extLst>
          </p:cNvPr>
          <p:cNvSpPr txBox="1"/>
          <p:nvPr/>
        </p:nvSpPr>
        <p:spPr>
          <a:xfrm>
            <a:off x="331180" y="3411327"/>
            <a:ext cx="177349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More </a:t>
            </a:r>
            <a:r>
              <a:rPr lang="fr-BE" sz="6600" b="1" dirty="0" err="1">
                <a:solidFill>
                  <a:schemeClr val="bg1"/>
                </a:solidFill>
              </a:rPr>
              <a:t>Metacharacters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\d     – [0-9]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\w    – [0-9a-zA-Z_]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\s     – </a:t>
            </a:r>
            <a:r>
              <a:rPr lang="fr-BE" sz="6600" dirty="0" err="1">
                <a:solidFill>
                  <a:schemeClr val="bg1"/>
                </a:solidFill>
              </a:rPr>
              <a:t>space</a:t>
            </a:r>
            <a:r>
              <a:rPr lang="fr-BE" sz="6600" dirty="0">
                <a:solidFill>
                  <a:schemeClr val="bg1"/>
                </a:solidFill>
              </a:rPr>
              <a:t>, \n, \r, \t, …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\b    – \&lt; or \&gt;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Reversed</a:t>
            </a:r>
            <a:r>
              <a:rPr lang="fr-BE" sz="6600" dirty="0">
                <a:solidFill>
                  <a:schemeClr val="bg1"/>
                </a:solidFill>
              </a:rPr>
              <a:t>: \D – Not a digit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56DDE-3E68-2C0A-8A47-36C3A2CFD8E3}"/>
              </a:ext>
            </a:extLst>
          </p:cNvPr>
          <p:cNvSpPr txBox="1"/>
          <p:nvPr/>
        </p:nvSpPr>
        <p:spPr>
          <a:xfrm>
            <a:off x="770225" y="804732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2454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7765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Modifiers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g</a:t>
            </a:r>
            <a:r>
              <a:rPr lang="fr-BE" sz="6600" b="1" dirty="0">
                <a:solidFill>
                  <a:schemeClr val="bg1"/>
                </a:solidFill>
              </a:rPr>
              <a:t>  </a:t>
            </a:r>
            <a:r>
              <a:rPr lang="fr-BE" sz="6600" dirty="0">
                <a:solidFill>
                  <a:schemeClr val="bg1"/>
                </a:solidFill>
              </a:rPr>
              <a:t>– global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   – case </a:t>
            </a:r>
            <a:r>
              <a:rPr lang="fr-BE" sz="6600" dirty="0" err="1">
                <a:solidFill>
                  <a:schemeClr val="bg1"/>
                </a:solidFill>
              </a:rPr>
              <a:t>insensitive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 – </a:t>
            </a:r>
            <a:r>
              <a:rPr lang="fr-BE" sz="6600" dirty="0" err="1">
                <a:solidFill>
                  <a:schemeClr val="bg1"/>
                </a:solidFill>
              </a:rPr>
              <a:t>multiline</a:t>
            </a:r>
            <a:r>
              <a:rPr lang="fr-BE" sz="6600" dirty="0">
                <a:solidFill>
                  <a:schemeClr val="bg1"/>
                </a:solidFill>
              </a:rPr>
              <a:t> (^$ vs \A\Z)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   – </a:t>
            </a:r>
            <a:r>
              <a:rPr lang="fr-BE" sz="6600" dirty="0" err="1">
                <a:solidFill>
                  <a:schemeClr val="bg1"/>
                </a:solidFill>
              </a:rPr>
              <a:t>dotall</a:t>
            </a:r>
            <a:r>
              <a:rPr lang="fr-BE" sz="6600" dirty="0">
                <a:solidFill>
                  <a:schemeClr val="bg1"/>
                </a:solidFill>
              </a:rPr>
              <a:t> (dot matches \r\n)</a:t>
            </a:r>
          </a:p>
          <a:p>
            <a:endParaRPr lang="fr-BE" sz="6600" dirty="0">
              <a:solidFill>
                <a:schemeClr val="bg1"/>
              </a:solidFill>
            </a:endParaRP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There are more, </a:t>
            </a:r>
            <a:r>
              <a:rPr lang="fr-BE" sz="6600" dirty="0" err="1">
                <a:solidFill>
                  <a:schemeClr val="bg1"/>
                </a:solidFill>
              </a:rPr>
              <a:t>depending</a:t>
            </a:r>
            <a:r>
              <a:rPr lang="fr-BE" sz="6600" dirty="0">
                <a:solidFill>
                  <a:schemeClr val="bg1"/>
                </a:solidFill>
              </a:rPr>
              <a:t> on the </a:t>
            </a:r>
            <a:r>
              <a:rPr lang="fr-BE" sz="6600" dirty="0" err="1">
                <a:solidFill>
                  <a:schemeClr val="bg1"/>
                </a:solidFill>
              </a:rPr>
              <a:t>flavor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2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66C0E6-6949-2C03-0650-AD56F7E66935}"/>
              </a:ext>
            </a:extLst>
          </p:cNvPr>
          <p:cNvSpPr txBox="1"/>
          <p:nvPr/>
        </p:nvSpPr>
        <p:spPr>
          <a:xfrm>
            <a:off x="-212023" y="507189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11D3-5027-9401-4424-D22FBF79AB6B}"/>
              </a:ext>
            </a:extLst>
          </p:cNvPr>
          <p:cNvSpPr txBox="1"/>
          <p:nvPr/>
        </p:nvSpPr>
        <p:spPr>
          <a:xfrm>
            <a:off x="370330" y="1966786"/>
            <a:ext cx="15860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>
                <a:solidFill>
                  <a:schemeClr val="bg1"/>
                </a:solidFill>
              </a:rPr>
              <a:t>Replacement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$1  – First </a:t>
            </a:r>
            <a:r>
              <a:rPr lang="fr-BE" sz="6600" dirty="0" err="1">
                <a:solidFill>
                  <a:schemeClr val="bg1"/>
                </a:solidFill>
              </a:rPr>
              <a:t>capturing</a:t>
            </a:r>
            <a:r>
              <a:rPr lang="fr-BE" sz="6600" dirty="0">
                <a:solidFill>
                  <a:schemeClr val="bg1"/>
                </a:solidFill>
              </a:rPr>
              <a:t> group</a:t>
            </a:r>
            <a:r>
              <a:rPr lang="fr-BE" sz="5400" dirty="0">
                <a:solidFill>
                  <a:schemeClr val="bg1"/>
                </a:solidFill>
              </a:rPr>
              <a:t> ($2, …)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$`   – </a:t>
            </a:r>
            <a:r>
              <a:rPr lang="fr-BE" sz="6600" dirty="0" err="1">
                <a:solidFill>
                  <a:schemeClr val="bg1"/>
                </a:solidFill>
              </a:rPr>
              <a:t>Before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</a:t>
            </a:r>
            <a:r>
              <a:rPr lang="en-BE" sz="6600" dirty="0">
                <a:solidFill>
                  <a:schemeClr val="bg1"/>
                </a:solidFill>
              </a:rPr>
              <a:t>’</a:t>
            </a:r>
            <a:r>
              <a:rPr lang="fr-BE" sz="6600" dirty="0">
                <a:solidFill>
                  <a:schemeClr val="bg1"/>
                </a:solidFill>
              </a:rPr>
              <a:t>   – </a:t>
            </a:r>
            <a:r>
              <a:rPr lang="fr-BE" sz="6600" dirty="0" err="1">
                <a:solidFill>
                  <a:schemeClr val="bg1"/>
                </a:solidFill>
              </a:rPr>
              <a:t>After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$&amp; – </a:t>
            </a:r>
            <a:r>
              <a:rPr lang="fr-BE" sz="6600" dirty="0" err="1">
                <a:solidFill>
                  <a:schemeClr val="bg1"/>
                </a:solidFill>
              </a:rPr>
              <a:t>Entire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matched</a:t>
            </a:r>
            <a:r>
              <a:rPr lang="fr-BE" sz="6600" dirty="0">
                <a:solidFill>
                  <a:schemeClr val="bg1"/>
                </a:solidFill>
              </a:rPr>
              <a:t> string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fr-BE" sz="6600" dirty="0">
              <a:solidFill>
                <a:schemeClr val="bg1"/>
              </a:solidFill>
            </a:endParaRPr>
          </a:p>
          <a:p>
            <a:pPr lvl="1" algn="ctr"/>
            <a:r>
              <a:rPr lang="fr-BE" sz="6600" dirty="0" err="1">
                <a:solidFill>
                  <a:schemeClr val="bg1"/>
                </a:solidFill>
              </a:rPr>
              <a:t>Some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flavors</a:t>
            </a:r>
            <a:r>
              <a:rPr lang="fr-BE" sz="6600" dirty="0">
                <a:solidFill>
                  <a:schemeClr val="bg1"/>
                </a:solidFill>
              </a:rPr>
              <a:t> use \ </a:t>
            </a:r>
            <a:r>
              <a:rPr lang="fr-BE" sz="6600" dirty="0" err="1">
                <a:solidFill>
                  <a:schemeClr val="bg1"/>
                </a:solidFill>
              </a:rPr>
              <a:t>instead</a:t>
            </a:r>
            <a:r>
              <a:rPr lang="fr-BE" sz="6600" dirty="0">
                <a:solidFill>
                  <a:schemeClr val="bg1"/>
                </a:solidFill>
              </a:rPr>
              <a:t> of $</a:t>
            </a:r>
          </a:p>
        </p:txBody>
      </p:sp>
    </p:spTree>
    <p:extLst>
      <p:ext uri="{BB962C8B-B14F-4D97-AF65-F5344CB8AC3E}">
        <p14:creationId xmlns:p14="http://schemas.microsoft.com/office/powerpoint/2010/main" val="31907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77456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Lookaround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Match a position, not the </a:t>
            </a:r>
            <a:r>
              <a:rPr lang="fr-BE" sz="6600" dirty="0" err="1">
                <a:solidFill>
                  <a:schemeClr val="bg1"/>
                </a:solidFill>
              </a:rPr>
              <a:t>text</a:t>
            </a:r>
            <a:endParaRPr lang="fr-BE" sz="6600" dirty="0">
              <a:solidFill>
                <a:schemeClr val="bg1"/>
              </a:solidFill>
            </a:endParaRPr>
          </a:p>
          <a:p>
            <a:pPr lvl="1"/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Lookahead</a:t>
            </a:r>
            <a:r>
              <a:rPr lang="fr-BE" sz="6600" dirty="0">
                <a:solidFill>
                  <a:schemeClr val="bg1"/>
                </a:solidFill>
              </a:rPr>
              <a:t> (right)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Lookbehind</a:t>
            </a:r>
            <a:r>
              <a:rPr lang="fr-BE" sz="6600" dirty="0">
                <a:solidFill>
                  <a:schemeClr val="bg1"/>
                </a:solidFill>
              </a:rPr>
              <a:t> (</a:t>
            </a:r>
            <a:r>
              <a:rPr lang="fr-BE" sz="6600" dirty="0" err="1">
                <a:solidFill>
                  <a:schemeClr val="bg1"/>
                </a:solidFill>
              </a:rPr>
              <a:t>left</a:t>
            </a:r>
            <a:r>
              <a:rPr lang="fr-BE" sz="6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2265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7A636-0A51-D851-B6CE-F085DF7383F3}"/>
              </a:ext>
            </a:extLst>
          </p:cNvPr>
          <p:cNvSpPr txBox="1"/>
          <p:nvPr/>
        </p:nvSpPr>
        <p:spPr>
          <a:xfrm>
            <a:off x="8927265" y="1807704"/>
            <a:ext cx="91279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>
                <a:solidFill>
                  <a:schemeClr val="bg1"/>
                </a:solidFill>
              </a:rPr>
              <a:t>For the « </a:t>
            </a:r>
            <a:r>
              <a:rPr lang="fr-BE" sz="6600" dirty="0" err="1">
                <a:solidFill>
                  <a:schemeClr val="bg1"/>
                </a:solidFill>
              </a:rPr>
              <a:t>Why</a:t>
            </a:r>
            <a:r>
              <a:rPr lang="fr-BE" sz="6600" dirty="0">
                <a:solidFill>
                  <a:schemeClr val="bg1"/>
                </a:solidFill>
              </a:rPr>
              <a:t> Regex » </a:t>
            </a: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fr-BE" sz="6600" dirty="0">
                <a:solidFill>
                  <a:schemeClr val="bg1"/>
                </a:solidFill>
              </a:rPr>
              <a:t>All the regex </a:t>
            </a:r>
            <a:r>
              <a:rPr lang="fr-BE" sz="6600" dirty="0" err="1">
                <a:solidFill>
                  <a:schemeClr val="bg1"/>
                </a:solidFill>
              </a:rPr>
              <a:t>memes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BEAA8-53B8-51B9-FEB1-D5B52AEF881D}"/>
              </a:ext>
            </a:extLst>
          </p:cNvPr>
          <p:cNvSpPr txBox="1"/>
          <p:nvPr/>
        </p:nvSpPr>
        <p:spPr>
          <a:xfrm>
            <a:off x="8948342" y="6411402"/>
            <a:ext cx="9127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BE" sz="6600" dirty="0" err="1">
                <a:solidFill>
                  <a:schemeClr val="bg1"/>
                </a:solidFill>
                <a:sym typeface="Wingdings" panose="05000000000000000000" pitchFamily="2" charset="2"/>
              </a:rPr>
              <a:t>Itenium</a:t>
            </a:r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 blog</a:t>
            </a:r>
            <a:endParaRPr lang="en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5477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Lookaround</a:t>
            </a:r>
            <a:endParaRPr lang="fr-BE" sz="6600" b="1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FED77-ED45-30F2-2687-37A3E9B867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785" y="4546845"/>
            <a:ext cx="13531757" cy="42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7" y="3306629"/>
            <a:ext cx="1657249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b="1" dirty="0" err="1">
                <a:solidFill>
                  <a:schemeClr val="bg1"/>
                </a:solidFill>
              </a:rPr>
              <a:t>Lookahead</a:t>
            </a:r>
            <a:r>
              <a:rPr lang="fr-BE" sz="6600" b="1" dirty="0">
                <a:solidFill>
                  <a:schemeClr val="bg1"/>
                </a:solidFill>
              </a:rPr>
              <a:t> </a:t>
            </a:r>
            <a:r>
              <a:rPr lang="fr-BE" sz="4800" b="1" dirty="0">
                <a:solidFill>
                  <a:schemeClr val="bg1"/>
                </a:solidFill>
              </a:rPr>
              <a:t>(</a:t>
            </a:r>
            <a:r>
              <a:rPr lang="fr-BE" sz="4800" b="1" dirty="0" err="1">
                <a:solidFill>
                  <a:schemeClr val="bg1"/>
                </a:solidFill>
              </a:rPr>
              <a:t>most</a:t>
            </a:r>
            <a:r>
              <a:rPr lang="fr-BE" sz="4800" b="1" dirty="0">
                <a:solidFill>
                  <a:schemeClr val="bg1"/>
                </a:solidFill>
              </a:rPr>
              <a:t> </a:t>
            </a:r>
            <a:r>
              <a:rPr lang="fr-BE" sz="4800" b="1" dirty="0" err="1">
                <a:solidFill>
                  <a:schemeClr val="bg1"/>
                </a:solidFill>
              </a:rPr>
              <a:t>common</a:t>
            </a:r>
            <a:r>
              <a:rPr lang="fr-BE" sz="4800" b="1" dirty="0">
                <a:solidFill>
                  <a:schemeClr val="bg1"/>
                </a:solidFill>
              </a:rPr>
              <a:t>)</a:t>
            </a:r>
            <a:endParaRPr lang="fr-BE" sz="6600" b="1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A(?=B)     – A </a:t>
            </a:r>
            <a:r>
              <a:rPr lang="fr-BE" sz="6600" dirty="0" err="1">
                <a:solidFill>
                  <a:schemeClr val="bg1"/>
                </a:solidFill>
              </a:rPr>
              <a:t>followed</a:t>
            </a:r>
            <a:r>
              <a:rPr lang="fr-BE" sz="6600" dirty="0">
                <a:solidFill>
                  <a:schemeClr val="bg1"/>
                </a:solidFill>
              </a:rPr>
              <a:t> by B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A(?!B)      – A not </a:t>
            </a:r>
            <a:r>
              <a:rPr lang="fr-BE" sz="6600" dirty="0" err="1">
                <a:solidFill>
                  <a:schemeClr val="bg1"/>
                </a:solidFill>
              </a:rPr>
              <a:t>followed</a:t>
            </a:r>
            <a:r>
              <a:rPr lang="fr-BE" sz="6600" dirty="0">
                <a:solidFill>
                  <a:schemeClr val="bg1"/>
                </a:solidFill>
              </a:rPr>
              <a:t> by B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fr-BE" sz="6600" dirty="0">
              <a:solidFill>
                <a:schemeClr val="bg1"/>
              </a:solidFill>
            </a:endParaRPr>
          </a:p>
          <a:p>
            <a:pPr lvl="1" algn="ctr"/>
            <a:r>
              <a:rPr lang="fr-BE" sz="6600" dirty="0">
                <a:solidFill>
                  <a:schemeClr val="bg1"/>
                </a:solidFill>
              </a:rPr>
              <a:t>In </a:t>
            </a:r>
            <a:r>
              <a:rPr lang="fr-BE" sz="6600" dirty="0" err="1">
                <a:solidFill>
                  <a:schemeClr val="bg1"/>
                </a:solidFill>
              </a:rPr>
              <a:t>these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examples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only</a:t>
            </a:r>
            <a:r>
              <a:rPr lang="fr-BE" sz="6600" dirty="0">
                <a:solidFill>
                  <a:schemeClr val="bg1"/>
                </a:solidFill>
              </a:rPr>
              <a:t> A </a:t>
            </a:r>
            <a:r>
              <a:rPr lang="fr-BE" sz="6600" dirty="0" err="1">
                <a:solidFill>
                  <a:schemeClr val="bg1"/>
                </a:solidFill>
              </a:rPr>
              <a:t>will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be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captured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40522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9F8E6-E3B5-4776-5646-09ADF8F99D4E}"/>
              </a:ext>
            </a:extLst>
          </p:cNvPr>
          <p:cNvSpPr txBox="1"/>
          <p:nvPr/>
        </p:nvSpPr>
        <p:spPr>
          <a:xfrm>
            <a:off x="-1143000" y="1974035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Tutorial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66D08-D956-3C71-EF06-1EE37D4C3CE3}"/>
              </a:ext>
            </a:extLst>
          </p:cNvPr>
          <p:cNvSpPr txBox="1"/>
          <p:nvPr/>
        </p:nvSpPr>
        <p:spPr>
          <a:xfrm>
            <a:off x="9788076" y="5441652"/>
            <a:ext cx="80534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600" dirty="0">
                <a:solidFill>
                  <a:schemeClr val="bg1"/>
                </a:solidFill>
              </a:rPr>
              <a:t>There </a:t>
            </a:r>
            <a:r>
              <a:rPr lang="fr-BE" sz="6600" dirty="0" err="1">
                <a:solidFill>
                  <a:schemeClr val="bg1"/>
                </a:solidFill>
              </a:rPr>
              <a:t>is</a:t>
            </a:r>
            <a:r>
              <a:rPr lang="fr-BE" sz="6600" dirty="0">
                <a:solidFill>
                  <a:schemeClr val="bg1"/>
                </a:solidFill>
              </a:rPr>
              <a:t> (a lot) more…</a:t>
            </a:r>
            <a:br>
              <a:rPr lang="fr-BE" sz="6600" dirty="0">
                <a:solidFill>
                  <a:schemeClr val="bg1"/>
                </a:solidFill>
              </a:rPr>
            </a:br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dirty="0" err="1">
                <a:solidFill>
                  <a:schemeClr val="bg1"/>
                </a:solidFill>
              </a:rPr>
              <a:t>Differences</a:t>
            </a:r>
            <a:r>
              <a:rPr lang="fr-BE" sz="6600" dirty="0">
                <a:solidFill>
                  <a:schemeClr val="bg1"/>
                </a:solidFill>
              </a:rPr>
              <a:t> in </a:t>
            </a:r>
            <a:r>
              <a:rPr lang="fr-BE" sz="6600" dirty="0" err="1">
                <a:solidFill>
                  <a:schemeClr val="bg1"/>
                </a:solidFill>
              </a:rPr>
              <a:t>flavors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really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become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obvious</a:t>
            </a:r>
            <a:endParaRPr lang="fr-B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1" y="2278804"/>
            <a:ext cx="1803978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6600" dirty="0" err="1">
                <a:solidFill>
                  <a:schemeClr val="bg1"/>
                </a:solidFill>
              </a:rPr>
              <a:t>Find</a:t>
            </a:r>
            <a:r>
              <a:rPr lang="fr-BE" sz="6600" dirty="0">
                <a:solidFill>
                  <a:schemeClr val="bg1"/>
                </a:solidFill>
              </a:rPr>
              <a:t> the balance </a:t>
            </a:r>
            <a:r>
              <a:rPr lang="fr-BE" sz="6600" dirty="0" err="1">
                <a:solidFill>
                  <a:schemeClr val="bg1"/>
                </a:solidFill>
              </a:rPr>
              <a:t>between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b="1" dirty="0" err="1">
                <a:solidFill>
                  <a:schemeClr val="bg1"/>
                </a:solidFill>
              </a:rPr>
              <a:t>exactness</a:t>
            </a:r>
            <a:r>
              <a:rPr lang="fr-BE" sz="6600" dirty="0">
                <a:solidFill>
                  <a:schemeClr val="bg1"/>
                </a:solidFill>
              </a:rPr>
              <a:t> vs </a:t>
            </a:r>
            <a:r>
              <a:rPr lang="fr-BE" sz="6600" b="1" dirty="0" err="1">
                <a:solidFill>
                  <a:schemeClr val="bg1"/>
                </a:solidFill>
              </a:rPr>
              <a:t>vagueness</a:t>
            </a:r>
            <a:endParaRPr lang="fr-BE" sz="6600" b="1" dirty="0">
              <a:solidFill>
                <a:schemeClr val="bg1"/>
              </a:solidFill>
            </a:endParaRPr>
          </a:p>
          <a:p>
            <a:pPr algn="ctr"/>
            <a:endParaRPr lang="fr-BE" sz="6600" b="1" dirty="0">
              <a:solidFill>
                <a:schemeClr val="bg1"/>
              </a:solidFill>
            </a:endParaRPr>
          </a:p>
          <a:p>
            <a:r>
              <a:rPr lang="fr-BE" sz="6600" b="1" dirty="0" err="1">
                <a:solidFill>
                  <a:schemeClr val="bg1"/>
                </a:solidFill>
              </a:rPr>
              <a:t>Exactness</a:t>
            </a:r>
            <a:r>
              <a:rPr lang="fr-BE" sz="6600" b="1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larger</a:t>
            </a:r>
            <a:r>
              <a:rPr lang="fr-BE" sz="6600" b="1" dirty="0">
                <a:solidFill>
                  <a:schemeClr val="bg1"/>
                </a:solidFill>
              </a:rPr>
              <a:t> </a:t>
            </a:r>
            <a:r>
              <a:rPr lang="fr-BE" sz="6600" dirty="0">
                <a:solidFill>
                  <a:schemeClr val="bg1"/>
                </a:solidFill>
              </a:rPr>
              <a:t>regex, more </a:t>
            </a:r>
            <a:r>
              <a:rPr lang="fr-BE" sz="6600" dirty="0" err="1">
                <a:solidFill>
                  <a:schemeClr val="bg1"/>
                </a:solidFill>
              </a:rPr>
              <a:t>difficult</a:t>
            </a:r>
            <a:r>
              <a:rPr lang="fr-BE" sz="6600" dirty="0">
                <a:solidFill>
                  <a:schemeClr val="bg1"/>
                </a:solidFill>
              </a:rPr>
              <a:t> to </a:t>
            </a:r>
            <a:r>
              <a:rPr lang="fr-BE" sz="6600" dirty="0" err="1">
                <a:solidFill>
                  <a:schemeClr val="bg1"/>
                </a:solidFill>
              </a:rPr>
              <a:t>read</a:t>
            </a:r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b="1" dirty="0" err="1">
                <a:solidFill>
                  <a:schemeClr val="bg1"/>
                </a:solidFill>
              </a:rPr>
              <a:t>Vagueness</a:t>
            </a:r>
            <a:r>
              <a:rPr lang="fr-BE" sz="6600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simpler</a:t>
            </a:r>
            <a:r>
              <a:rPr lang="fr-BE" sz="6600" dirty="0">
                <a:solidFill>
                  <a:schemeClr val="bg1"/>
                </a:solidFill>
              </a:rPr>
              <a:t> regex, </a:t>
            </a:r>
            <a:r>
              <a:rPr lang="fr-BE" sz="6600" dirty="0" err="1">
                <a:solidFill>
                  <a:schemeClr val="bg1"/>
                </a:solidFill>
              </a:rPr>
              <a:t>might</a:t>
            </a:r>
            <a:r>
              <a:rPr lang="fr-BE" sz="6600" dirty="0">
                <a:solidFill>
                  <a:schemeClr val="bg1"/>
                </a:solidFill>
              </a:rPr>
              <a:t> match </a:t>
            </a:r>
            <a:r>
              <a:rPr lang="fr-BE" sz="6600" dirty="0" err="1">
                <a:solidFill>
                  <a:schemeClr val="bg1"/>
                </a:solidFill>
              </a:rPr>
              <a:t>too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much</a:t>
            </a:r>
            <a:endParaRPr lang="fr-BE" sz="6600" dirty="0">
              <a:solidFill>
                <a:schemeClr val="bg1"/>
              </a:solidFill>
            </a:endParaRPr>
          </a:p>
          <a:p>
            <a:endParaRPr lang="fr-BE" sz="6600" dirty="0">
              <a:solidFill>
                <a:schemeClr val="bg1"/>
              </a:solidFill>
            </a:endParaRPr>
          </a:p>
          <a:p>
            <a:r>
              <a:rPr lang="fr-BE" sz="6600" dirty="0">
                <a:solidFill>
                  <a:schemeClr val="bg1"/>
                </a:solidFill>
              </a:rPr>
              <a:t>Vague: \d{2}.\d{2}.\d{4}</a:t>
            </a:r>
          </a:p>
          <a:p>
            <a:r>
              <a:rPr lang="fr-BE" sz="6600" dirty="0">
                <a:solidFill>
                  <a:schemeClr val="bg1"/>
                </a:solidFill>
              </a:rPr>
              <a:t>Exact:  \d{2}[/.-]\d{2}[/.-]\d{4}</a:t>
            </a:r>
          </a:p>
          <a:p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Closing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388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33801" y="6167628"/>
            <a:ext cx="11658599" cy="597408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059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316339"/>
            <a:ext cx="18288000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     REGULAR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EXPRESSIONS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   EXE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RCISES</a:t>
            </a:r>
          </a:p>
        </p:txBody>
      </p:sp>
    </p:spTree>
    <p:extLst>
      <p:ext uri="{BB962C8B-B14F-4D97-AF65-F5344CB8AC3E}">
        <p14:creationId xmlns:p14="http://schemas.microsoft.com/office/powerpoint/2010/main" val="66706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0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73C51F-AC8D-76DB-3305-D5C9222A05ED}"/>
              </a:ext>
            </a:extLst>
          </p:cNvPr>
          <p:cNvSpPr txBox="1"/>
          <p:nvPr/>
        </p:nvSpPr>
        <p:spPr>
          <a:xfrm>
            <a:off x="237578" y="3306629"/>
            <a:ext cx="12868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Fuzzy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Search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Search</a:t>
            </a:r>
            <a:r>
              <a:rPr lang="fr-BE" sz="6600" dirty="0">
                <a:solidFill>
                  <a:schemeClr val="bg1"/>
                </a:solidFill>
              </a:rPr>
              <a:t> &amp; Replace/</a:t>
            </a:r>
            <a:r>
              <a:rPr lang="fr-BE" sz="6600" dirty="0" err="1">
                <a:solidFill>
                  <a:schemeClr val="bg1"/>
                </a:solidFill>
              </a:rPr>
              <a:t>Delete</a:t>
            </a:r>
            <a:r>
              <a:rPr lang="fr-BE" sz="6600" dirty="0">
                <a:solidFill>
                  <a:schemeClr val="bg1"/>
                </a:solidFill>
              </a:rPr>
              <a:t>/</a:t>
            </a:r>
            <a:r>
              <a:rPr lang="fr-BE" sz="6600" dirty="0" err="1">
                <a:solidFill>
                  <a:schemeClr val="bg1"/>
                </a:solidFill>
              </a:rPr>
              <a:t>Extract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Input Validation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Data </a:t>
            </a:r>
            <a:r>
              <a:rPr lang="fr-BE" sz="6600" dirty="0" err="1">
                <a:solidFill>
                  <a:schemeClr val="bg1"/>
                </a:solidFill>
              </a:rPr>
              <a:t>Scraping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06371C6-C333-46A2-C028-B07F1AC6F07C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Why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8EFAF-0979-BB4F-B917-60E5F62824A7}"/>
              </a:ext>
            </a:extLst>
          </p:cNvPr>
          <p:cNvSpPr txBox="1"/>
          <p:nvPr/>
        </p:nvSpPr>
        <p:spPr>
          <a:xfrm>
            <a:off x="237578" y="3306629"/>
            <a:ext cx="128688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IDE &amp; </a:t>
            </a:r>
            <a:r>
              <a:rPr lang="fr-BE" sz="6600" dirty="0" err="1">
                <a:solidFill>
                  <a:schemeClr val="bg1"/>
                </a:solidFill>
              </a:rPr>
              <a:t>Text</a:t>
            </a:r>
            <a:r>
              <a:rPr lang="fr-BE" sz="6600" dirty="0">
                <a:solidFill>
                  <a:schemeClr val="bg1"/>
                </a:solidFill>
              </a:rPr>
              <a:t> Editors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Databases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Programming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Languages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CLI </a:t>
            </a:r>
            <a:r>
              <a:rPr lang="fr-BE" sz="6600" dirty="0" err="1">
                <a:solidFill>
                  <a:schemeClr val="bg1"/>
                </a:solidFill>
              </a:rPr>
              <a:t>Tooling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Log files, data dumps,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97B9B-C618-52BA-5C15-06A02F73D424}"/>
              </a:ext>
            </a:extLst>
          </p:cNvPr>
          <p:cNvSpPr txBox="1"/>
          <p:nvPr/>
        </p:nvSpPr>
        <p:spPr>
          <a:xfrm>
            <a:off x="68174" y="1855136"/>
            <a:ext cx="992935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When to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D36BC-B81F-20B3-E971-B8B39111BBB0}"/>
              </a:ext>
            </a:extLst>
          </p:cNvPr>
          <p:cNvSpPr txBox="1"/>
          <p:nvPr/>
        </p:nvSpPr>
        <p:spPr>
          <a:xfrm>
            <a:off x="228600" y="4764465"/>
            <a:ext cx="12868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Html / Xml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Email </a:t>
            </a:r>
            <a:r>
              <a:rPr lang="fr-BE" sz="6600" dirty="0" err="1">
                <a:solidFill>
                  <a:schemeClr val="bg1"/>
                </a:solidFill>
              </a:rPr>
              <a:t>addresses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Everywhere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50C398-6212-6ED6-26CD-6DEDFA88D68F}"/>
              </a:ext>
            </a:extLst>
          </p:cNvPr>
          <p:cNvSpPr txBox="1"/>
          <p:nvPr/>
        </p:nvSpPr>
        <p:spPr>
          <a:xfrm>
            <a:off x="6942126" y="1485900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When NOT to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Regex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0400" y="5981700"/>
            <a:ext cx="6438900" cy="327660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77349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See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what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your</a:t>
            </a:r>
            <a:r>
              <a:rPr lang="fr-BE" sz="6600" dirty="0">
                <a:solidFill>
                  <a:schemeClr val="bg1"/>
                </a:solidFill>
              </a:rPr>
              <a:t> regex </a:t>
            </a:r>
            <a:r>
              <a:rPr lang="fr-BE" sz="6600" dirty="0" err="1">
                <a:solidFill>
                  <a:schemeClr val="bg1"/>
                </a:solidFill>
              </a:rPr>
              <a:t>is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matching</a:t>
            </a:r>
            <a:r>
              <a:rPr lang="fr-BE" sz="6600" dirty="0">
                <a:solidFill>
                  <a:schemeClr val="bg1"/>
                </a:solidFill>
              </a:rPr>
              <a:t> as </a:t>
            </a:r>
            <a:r>
              <a:rPr lang="fr-BE" sz="6600" dirty="0" err="1">
                <a:solidFill>
                  <a:schemeClr val="bg1"/>
                </a:solidFill>
              </a:rPr>
              <a:t>you</a:t>
            </a:r>
            <a:r>
              <a:rPr lang="fr-BE" sz="6600" dirty="0">
                <a:solidFill>
                  <a:schemeClr val="bg1"/>
                </a:solidFill>
              </a:rPr>
              <a:t> type </a:t>
            </a:r>
            <a:r>
              <a:rPr lang="fr-BE" sz="6600" dirty="0" err="1">
                <a:solidFill>
                  <a:schemeClr val="bg1"/>
                </a:solidFill>
              </a:rPr>
              <a:t>it</a:t>
            </a:r>
            <a:endParaRPr lang="fr-BE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Combine </a:t>
            </a:r>
            <a:r>
              <a:rPr lang="fr-BE" sz="6600" dirty="0" err="1">
                <a:solidFill>
                  <a:schemeClr val="bg1"/>
                </a:solidFill>
              </a:rPr>
              <a:t>with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grep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sed</a:t>
            </a:r>
            <a:r>
              <a:rPr lang="fr-BE" sz="6600" dirty="0">
                <a:solidFill>
                  <a:schemeClr val="bg1"/>
                </a:solidFill>
              </a:rPr>
              <a:t>, </a:t>
            </a:r>
            <a:r>
              <a:rPr lang="fr-BE" sz="6600" dirty="0" err="1">
                <a:solidFill>
                  <a:schemeClr val="bg1"/>
                </a:solidFill>
              </a:rPr>
              <a:t>awk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Multi </a:t>
            </a:r>
            <a:r>
              <a:rPr lang="fr-BE" sz="6600" dirty="0" err="1">
                <a:solidFill>
                  <a:schemeClr val="bg1"/>
                </a:solidFill>
              </a:rPr>
              <a:t>cursor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Programming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language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Regex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Tooling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3327618"/>
            <a:ext cx="180397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>
                <a:solidFill>
                  <a:schemeClr val="bg1"/>
                </a:solidFill>
              </a:rPr>
              <a:t>Pragmatic</a:t>
            </a:r>
            <a:r>
              <a:rPr lang="fr-BE" sz="11500" dirty="0">
                <a:solidFill>
                  <a:schemeClr val="bg1"/>
                </a:solidFill>
              </a:rPr>
              <a:t> Tip 22</a:t>
            </a:r>
          </a:p>
          <a:p>
            <a:pPr algn="ctr"/>
            <a:r>
              <a:rPr lang="fr-BE" sz="11500" dirty="0">
                <a:solidFill>
                  <a:schemeClr val="bg1"/>
                </a:solidFill>
              </a:rPr>
              <a:t>Use a single editor </a:t>
            </a:r>
            <a:r>
              <a:rPr lang="fr-BE" sz="11500" dirty="0" err="1">
                <a:solidFill>
                  <a:schemeClr val="bg1"/>
                </a:solidFill>
              </a:rPr>
              <a:t>well</a:t>
            </a:r>
            <a:endParaRPr lang="fr-BE" sz="11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116492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803978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 Visual Studio Code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D : select </a:t>
            </a:r>
            <a:r>
              <a:rPr lang="fr-BE" sz="6600" dirty="0" err="1">
                <a:solidFill>
                  <a:schemeClr val="bg1"/>
                </a:solidFill>
              </a:rPr>
              <a:t>next</a:t>
            </a:r>
            <a:r>
              <a:rPr lang="fr-BE" sz="5400" dirty="0">
                <a:solidFill>
                  <a:schemeClr val="bg1"/>
                </a:solidFill>
              </a:rPr>
              <a:t> (CTRL + F2 : select all)</a:t>
            </a:r>
            <a:endParaRPr lang="fr-BE" sz="6600" dirty="0">
              <a:solidFill>
                <a:schemeClr val="bg1"/>
              </a:solidFill>
            </a:endParaRP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U : </a:t>
            </a:r>
            <a:r>
              <a:rPr lang="fr-BE" sz="6600" dirty="0" err="1">
                <a:solidFill>
                  <a:schemeClr val="bg1"/>
                </a:solidFill>
              </a:rPr>
              <a:t>deselect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current</a:t>
            </a:r>
            <a:endParaRPr lang="fr-BE" sz="6600" dirty="0">
              <a:solidFill>
                <a:schemeClr val="bg1"/>
              </a:solidFill>
            </a:endParaRP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K, D : </a:t>
            </a:r>
            <a:r>
              <a:rPr lang="fr-BE" sz="6600" dirty="0" err="1">
                <a:solidFill>
                  <a:schemeClr val="bg1"/>
                </a:solidFill>
              </a:rPr>
              <a:t>deselect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current</a:t>
            </a:r>
            <a:r>
              <a:rPr lang="fr-BE" sz="6600" dirty="0">
                <a:solidFill>
                  <a:schemeClr val="bg1"/>
                </a:solidFill>
              </a:rPr>
              <a:t> &amp; select </a:t>
            </a:r>
            <a:r>
              <a:rPr lang="fr-BE" sz="6600" dirty="0" err="1">
                <a:solidFill>
                  <a:schemeClr val="bg1"/>
                </a:solidFill>
              </a:rPr>
              <a:t>next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ALT + UP/DWN: insert extra </a:t>
            </a:r>
            <a:r>
              <a:rPr lang="fr-BE" sz="6600" dirty="0" err="1">
                <a:solidFill>
                  <a:schemeClr val="bg1"/>
                </a:solidFill>
              </a:rPr>
              <a:t>cursor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i : </a:t>
            </a:r>
            <a:r>
              <a:rPr lang="fr-BE" sz="6600" dirty="0" err="1">
                <a:solidFill>
                  <a:schemeClr val="bg1"/>
                </a:solidFill>
              </a:rPr>
              <a:t>Turn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selection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into</a:t>
            </a:r>
            <a:r>
              <a:rPr lang="fr-BE" sz="6600" dirty="0">
                <a:solidFill>
                  <a:schemeClr val="bg1"/>
                </a:solidFill>
              </a:rPr>
              <a:t> </a:t>
            </a:r>
            <a:r>
              <a:rPr lang="fr-BE" sz="6600" dirty="0" err="1">
                <a:solidFill>
                  <a:schemeClr val="bg1"/>
                </a:solidFill>
              </a:rPr>
              <a:t>cursors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</a:t>
            </a:r>
            <a:r>
              <a:rPr lang="fr-BE" sz="6600" dirty="0">
                <a:solidFill>
                  <a:schemeClr val="bg1"/>
                </a:solidFill>
                <a:sym typeface="Wingdings" panose="05000000000000000000" pitchFamily="2" charset="2"/>
              </a:rPr>
              <a:t> </a:t>
            </a:r>
            <a:r>
              <a:rPr lang="fr-BE" sz="6600" dirty="0">
                <a:solidFill>
                  <a:schemeClr val="bg1"/>
                </a:solidFill>
              </a:rPr>
              <a:t>: </a:t>
            </a:r>
            <a:r>
              <a:rPr lang="fr-BE" sz="6600" dirty="0" err="1">
                <a:solidFill>
                  <a:schemeClr val="bg1"/>
                </a:solidFill>
              </a:rPr>
              <a:t>shrink</a:t>
            </a:r>
            <a:r>
              <a:rPr lang="fr-BE" sz="6600" dirty="0">
                <a:solidFill>
                  <a:schemeClr val="bg1"/>
                </a:solidFill>
              </a:rPr>
              <a:t>/expand </a:t>
            </a:r>
            <a:r>
              <a:rPr lang="fr-BE" sz="6600" dirty="0" err="1">
                <a:solidFill>
                  <a:schemeClr val="bg1"/>
                </a:solidFill>
              </a:rPr>
              <a:t>selection</a:t>
            </a:r>
            <a:endParaRPr lang="fr-BE" sz="6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31085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46255" y="8233130"/>
            <a:ext cx="4076700" cy="1689704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EDA40A-5F97-D44A-A775-4D938B8D861E}"/>
              </a:ext>
            </a:extLst>
          </p:cNvPr>
          <p:cNvSpPr txBox="1"/>
          <p:nvPr/>
        </p:nvSpPr>
        <p:spPr>
          <a:xfrm>
            <a:off x="248220" y="2397950"/>
            <a:ext cx="17734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In Visual Studio Code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CTRL + Click : select </a:t>
            </a:r>
            <a:r>
              <a:rPr lang="fr-BE" sz="6600" dirty="0" err="1">
                <a:solidFill>
                  <a:schemeClr val="bg1"/>
                </a:solidFill>
              </a:rPr>
              <a:t>word</a:t>
            </a:r>
            <a:endParaRPr lang="fr-BE" sz="66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SHIFT + ALT + drag mouse : select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169D8-2739-1592-0A8F-57027526E28C}"/>
              </a:ext>
            </a:extLst>
          </p:cNvPr>
          <p:cNvSpPr txBox="1"/>
          <p:nvPr/>
        </p:nvSpPr>
        <p:spPr>
          <a:xfrm>
            <a:off x="3505200" y="1064951"/>
            <a:ext cx="1100658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Multi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21694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751</Words>
  <Application>Microsoft Office PowerPoint</Application>
  <PresentationFormat>Custom</PresentationFormat>
  <Paragraphs>157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Open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79</cp:revision>
  <dcterms:created xsi:type="dcterms:W3CDTF">2006-08-16T00:00:00Z</dcterms:created>
  <dcterms:modified xsi:type="dcterms:W3CDTF">2023-04-19T15:45:21Z</dcterms:modified>
  <dc:identifier>DAE4nIrG1s0</dc:identifier>
</cp:coreProperties>
</file>